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3477A-77CD-481F-BF42-60FA2FE7D5A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470F2-AA53-471A-8B52-FC8D3FD75A0E}">
      <dgm:prSet phldrT="[Текст]"/>
      <dgm:spPr/>
      <dgm:t>
        <a:bodyPr/>
        <a:lstStyle/>
        <a:p>
          <a:r>
            <a:rPr lang="ru-RU" dirty="0" smtClean="0"/>
            <a:t>перевод работника на должность, предусматривающую выполнение функциональных обязанностей, не связанных с конфликтом интересов;</a:t>
          </a:r>
          <a:endParaRPr lang="ru-RU" dirty="0"/>
        </a:p>
      </dgm:t>
    </dgm:pt>
    <dgm:pt modelId="{2A45CC29-7EF4-431A-B175-1C7E83C59F00}" type="parTrans" cxnId="{A87E96D9-6232-45FA-BC8E-2D93F64F5B3D}">
      <dgm:prSet/>
      <dgm:spPr/>
      <dgm:t>
        <a:bodyPr/>
        <a:lstStyle/>
        <a:p>
          <a:endParaRPr lang="ru-RU"/>
        </a:p>
      </dgm:t>
    </dgm:pt>
    <dgm:pt modelId="{C4DA412C-C908-4A19-AB74-F7C620976955}" type="sibTrans" cxnId="{A87E96D9-6232-45FA-BC8E-2D93F64F5B3D}">
      <dgm:prSet/>
      <dgm:spPr/>
      <dgm:t>
        <a:bodyPr/>
        <a:lstStyle/>
        <a:p>
          <a:endParaRPr lang="ru-RU"/>
        </a:p>
      </dgm:t>
    </dgm:pt>
    <dgm:pt modelId="{4B3FCB49-1ADC-46CD-B6B9-3145A0A7B4C9}">
      <dgm:prSet phldrT="[Текст]"/>
      <dgm:spPr/>
      <dgm:t>
        <a:bodyPr/>
        <a:lstStyle/>
        <a:p>
          <a:r>
            <a:rPr lang="ru-RU" dirty="0" smtClean="0"/>
            <a:t>добровольный отказ работника Учреждения или его отстранение (постоянное или временное) от участия в обсуждении и процессе принятия решений по вопросам, которые находятся или могут оказаться под влиянием конфликта интересов;</a:t>
          </a:r>
          <a:endParaRPr lang="ru-RU" dirty="0"/>
        </a:p>
      </dgm:t>
    </dgm:pt>
    <dgm:pt modelId="{C61E3221-201B-4CA1-AE5F-5064F210CE85}" type="parTrans" cxnId="{7AF22957-B749-41B2-BE24-3DF7F5ABB6DE}">
      <dgm:prSet/>
      <dgm:spPr/>
      <dgm:t>
        <a:bodyPr/>
        <a:lstStyle/>
        <a:p>
          <a:endParaRPr lang="ru-RU"/>
        </a:p>
      </dgm:t>
    </dgm:pt>
    <dgm:pt modelId="{8E2495E1-7D70-47AD-AD2A-C52A48047DE8}" type="sibTrans" cxnId="{7AF22957-B749-41B2-BE24-3DF7F5ABB6DE}">
      <dgm:prSet/>
      <dgm:spPr/>
      <dgm:t>
        <a:bodyPr/>
        <a:lstStyle/>
        <a:p>
          <a:endParaRPr lang="ru-RU"/>
        </a:p>
      </dgm:t>
    </dgm:pt>
    <dgm:pt modelId="{0B9C00BE-507E-47E4-AE01-CBCFD4A22136}">
      <dgm:prSet phldrT="[Текст]"/>
      <dgm:spPr/>
      <dgm:t>
        <a:bodyPr/>
        <a:lstStyle/>
        <a:p>
          <a:r>
            <a:rPr lang="ru-RU" dirty="0" smtClean="0"/>
            <a:t>увольнение работника из организации по инициативе работника.</a:t>
          </a:r>
          <a:endParaRPr lang="ru-RU" dirty="0"/>
        </a:p>
      </dgm:t>
    </dgm:pt>
    <dgm:pt modelId="{C338BE90-422B-47F6-9BB3-04F2CECC7070}" type="parTrans" cxnId="{1D7EABF7-0AE3-483D-8685-A14EFC05A6F9}">
      <dgm:prSet/>
      <dgm:spPr/>
      <dgm:t>
        <a:bodyPr/>
        <a:lstStyle/>
        <a:p>
          <a:endParaRPr lang="ru-RU"/>
        </a:p>
      </dgm:t>
    </dgm:pt>
    <dgm:pt modelId="{4B2F547A-4408-4B8D-9EFE-08469FB10CBC}" type="sibTrans" cxnId="{1D7EABF7-0AE3-483D-8685-A14EFC05A6F9}">
      <dgm:prSet/>
      <dgm:spPr/>
      <dgm:t>
        <a:bodyPr/>
        <a:lstStyle/>
        <a:p>
          <a:endParaRPr lang="ru-RU"/>
        </a:p>
      </dgm:t>
    </dgm:pt>
    <dgm:pt modelId="{809FD9E4-E673-4BD8-A5BA-6B8772D35C0F}">
      <dgm:prSet/>
      <dgm:spPr/>
      <dgm:t>
        <a:bodyPr/>
        <a:lstStyle/>
        <a:p>
          <a:r>
            <a:rPr lang="ru-RU" dirty="0" smtClean="0"/>
            <a:t>ограничение доступа работника к конкретной информации, которая может затрагивать личные интересы работника;</a:t>
          </a:r>
          <a:endParaRPr lang="ru-RU" dirty="0"/>
        </a:p>
      </dgm:t>
    </dgm:pt>
    <dgm:pt modelId="{700F3659-B8FD-4530-8837-6F476EF906F2}" type="parTrans" cxnId="{66B15F28-7603-4532-A751-064D1795289B}">
      <dgm:prSet/>
      <dgm:spPr/>
      <dgm:t>
        <a:bodyPr/>
        <a:lstStyle/>
        <a:p>
          <a:endParaRPr lang="ru-RU"/>
        </a:p>
      </dgm:t>
    </dgm:pt>
    <dgm:pt modelId="{CC5F3381-2EB5-4DD5-AD32-381D17AE3A65}" type="sibTrans" cxnId="{66B15F28-7603-4532-A751-064D1795289B}">
      <dgm:prSet/>
      <dgm:spPr/>
      <dgm:t>
        <a:bodyPr/>
        <a:lstStyle/>
        <a:p>
          <a:endParaRPr lang="ru-RU"/>
        </a:p>
      </dgm:t>
    </dgm:pt>
    <dgm:pt modelId="{7808FA62-9F5C-45D9-AA51-8C18E07EE20C}">
      <dgm:prSet/>
      <dgm:spPr/>
      <dgm:t>
        <a:bodyPr/>
        <a:lstStyle/>
        <a:p>
          <a:r>
            <a:rPr lang="ru-RU" dirty="0" smtClean="0"/>
            <a:t>пересмотр и изменение функциональных обязанностей работника;</a:t>
          </a:r>
          <a:endParaRPr lang="ru-RU" dirty="0"/>
        </a:p>
      </dgm:t>
    </dgm:pt>
    <dgm:pt modelId="{CC20312D-C975-424F-9733-A8A282BB5131}" type="parTrans" cxnId="{7BC29757-E04A-4C66-A31B-1F45F7250F07}">
      <dgm:prSet/>
      <dgm:spPr/>
      <dgm:t>
        <a:bodyPr/>
        <a:lstStyle/>
        <a:p>
          <a:endParaRPr lang="ru-RU"/>
        </a:p>
      </dgm:t>
    </dgm:pt>
    <dgm:pt modelId="{B0A00378-C569-4E86-B143-7013E1E1BECF}" type="sibTrans" cxnId="{7BC29757-E04A-4C66-A31B-1F45F7250F07}">
      <dgm:prSet/>
      <dgm:spPr/>
      <dgm:t>
        <a:bodyPr/>
        <a:lstStyle/>
        <a:p>
          <a:endParaRPr lang="ru-RU"/>
        </a:p>
      </dgm:t>
    </dgm:pt>
    <dgm:pt modelId="{54D56CAC-9D18-4040-9CE7-FEEFA1D405A8}">
      <dgm:prSet/>
      <dgm:spPr/>
      <dgm:t>
        <a:bodyPr/>
        <a:lstStyle/>
        <a:p>
          <a:r>
            <a:rPr lang="ru-RU" dirty="0" smtClean="0"/>
            <a:t>отказ работника от своего личного интереса, порождающего конфликт с интересами организации;</a:t>
          </a:r>
          <a:endParaRPr lang="ru-RU" dirty="0"/>
        </a:p>
      </dgm:t>
    </dgm:pt>
    <dgm:pt modelId="{6BFD2AE9-3C03-4DEF-ABE8-35291C95D05D}" type="parTrans" cxnId="{9B625F36-93E2-445F-8EBE-8C1A26D9D769}">
      <dgm:prSet/>
      <dgm:spPr/>
      <dgm:t>
        <a:bodyPr/>
        <a:lstStyle/>
        <a:p>
          <a:endParaRPr lang="ru-RU"/>
        </a:p>
      </dgm:t>
    </dgm:pt>
    <dgm:pt modelId="{E6474F1C-043E-4D1D-BB6C-AFD57E15855F}" type="sibTrans" cxnId="{9B625F36-93E2-445F-8EBE-8C1A26D9D769}">
      <dgm:prSet/>
      <dgm:spPr/>
      <dgm:t>
        <a:bodyPr/>
        <a:lstStyle/>
        <a:p>
          <a:endParaRPr lang="ru-RU"/>
        </a:p>
      </dgm:t>
    </dgm:pt>
    <dgm:pt modelId="{EF43F6DD-60C4-4829-9D16-6BE8C419E049}" type="pres">
      <dgm:prSet presAssocID="{0F73477A-77CD-481F-BF42-60FA2FE7D5A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E00345-F2B4-45E5-BD60-71101089BBD2}" type="pres">
      <dgm:prSet presAssocID="{962470F2-AA53-471A-8B52-FC8D3FD75A0E}" presName="node" presStyleLbl="node1" presStyleIdx="0" presStyleCnt="6" custScaleX="257179" custScaleY="243800" custRadScaleRad="62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2BAAC-FADA-4013-8BAC-095F8188FD0B}" type="pres">
      <dgm:prSet presAssocID="{962470F2-AA53-471A-8B52-FC8D3FD75A0E}" presName="spNode" presStyleCnt="0"/>
      <dgm:spPr/>
    </dgm:pt>
    <dgm:pt modelId="{A80D084A-2659-4BE7-A7AE-A2768AD9BC66}" type="pres">
      <dgm:prSet presAssocID="{C4DA412C-C908-4A19-AB74-F7C620976955}" presName="sibTrans" presStyleLbl="sibTrans1D1" presStyleIdx="0" presStyleCnt="6"/>
      <dgm:spPr/>
      <dgm:t>
        <a:bodyPr/>
        <a:lstStyle/>
        <a:p>
          <a:endParaRPr lang="ru-RU"/>
        </a:p>
      </dgm:t>
    </dgm:pt>
    <dgm:pt modelId="{68BDF063-A46E-46A9-A1A1-AD3012A5B35D}" type="pres">
      <dgm:prSet presAssocID="{809FD9E4-E673-4BD8-A5BA-6B8772D35C0F}" presName="node" presStyleLbl="node1" presStyleIdx="1" presStyleCnt="6" custScaleX="239115" custScaleY="237827" custRadScaleRad="175301" custRadScaleInc="54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22FEE-108A-4774-8413-8AF1D8440D64}" type="pres">
      <dgm:prSet presAssocID="{809FD9E4-E673-4BD8-A5BA-6B8772D35C0F}" presName="spNode" presStyleCnt="0"/>
      <dgm:spPr/>
    </dgm:pt>
    <dgm:pt modelId="{C2D8391F-87A8-409D-B1A9-F3A011E1054F}" type="pres">
      <dgm:prSet presAssocID="{CC5F3381-2EB5-4DD5-AD32-381D17AE3A65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C6CE5A1-4E0F-43A1-BB94-BB002FE81F77}" type="pres">
      <dgm:prSet presAssocID="{4B3FCB49-1ADC-46CD-B6B9-3145A0A7B4C9}" presName="node" presStyleLbl="node1" presStyleIdx="2" presStyleCnt="6" custScaleX="319585" custScaleY="247489" custRadScaleRad="182758" custRadScaleInc="-59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8572F-91C6-494F-97B0-56B31F48CC5B}" type="pres">
      <dgm:prSet presAssocID="{4B3FCB49-1ADC-46CD-B6B9-3145A0A7B4C9}" presName="spNode" presStyleCnt="0"/>
      <dgm:spPr/>
    </dgm:pt>
    <dgm:pt modelId="{BF83C993-A28A-4EDF-896B-9777D4F99D63}" type="pres">
      <dgm:prSet presAssocID="{8E2495E1-7D70-47AD-AD2A-C52A48047DE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B6D7C2B1-321E-4724-A3AC-0934D7E76898}" type="pres">
      <dgm:prSet presAssocID="{0B9C00BE-507E-47E4-AE01-CBCFD4A22136}" presName="node" presStyleLbl="node1" presStyleIdx="3" presStyleCnt="6" custScaleX="185619" custScaleY="195866" custRadScaleRad="38353" custRadScaleInc="33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EE50-617E-4C30-909D-BA7EBC9DAB73}" type="pres">
      <dgm:prSet presAssocID="{0B9C00BE-507E-47E4-AE01-CBCFD4A22136}" presName="spNode" presStyleCnt="0"/>
      <dgm:spPr/>
    </dgm:pt>
    <dgm:pt modelId="{E1EB82E6-7592-497F-808E-FD0BDCBE27A2}" type="pres">
      <dgm:prSet presAssocID="{4B2F547A-4408-4B8D-9EFE-08469FB10CBC}" presName="sibTrans" presStyleLbl="sibTrans1D1" presStyleIdx="3" presStyleCnt="6"/>
      <dgm:spPr/>
      <dgm:t>
        <a:bodyPr/>
        <a:lstStyle/>
        <a:p>
          <a:endParaRPr lang="ru-RU"/>
        </a:p>
      </dgm:t>
    </dgm:pt>
    <dgm:pt modelId="{7C01756E-2FBC-48DE-9CDF-9A349E2721C5}" type="pres">
      <dgm:prSet presAssocID="{54D56CAC-9D18-4040-9CE7-FEEFA1D405A8}" presName="node" presStyleLbl="node1" presStyleIdx="4" presStyleCnt="6" custScaleX="250401" custScaleY="282757" custRadScaleRad="155948" custRadScaleInc="66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BF1F-AAD1-4DBA-B934-4DB343EFC5E1}" type="pres">
      <dgm:prSet presAssocID="{54D56CAC-9D18-4040-9CE7-FEEFA1D405A8}" presName="spNode" presStyleCnt="0"/>
      <dgm:spPr/>
    </dgm:pt>
    <dgm:pt modelId="{416102B5-B437-4411-9D5D-3A068E0CAC1B}" type="pres">
      <dgm:prSet presAssocID="{E6474F1C-043E-4D1D-BB6C-AFD57E15855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FB76EC52-DFBB-4E44-8ACE-7FCD56B35076}" type="pres">
      <dgm:prSet presAssocID="{7808FA62-9F5C-45D9-AA51-8C18E07EE20C}" presName="node" presStyleLbl="node1" presStyleIdx="5" presStyleCnt="6" custScaleX="230470" custScaleY="227570" custRadScaleRad="182080" custRadScaleInc="-33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F1AB5-6FA0-4FE9-884E-73F53DD477E3}" type="pres">
      <dgm:prSet presAssocID="{7808FA62-9F5C-45D9-AA51-8C18E07EE20C}" presName="spNode" presStyleCnt="0"/>
      <dgm:spPr/>
    </dgm:pt>
    <dgm:pt modelId="{87DAF558-D0F5-4C9F-89A8-11FC4B2B4962}" type="pres">
      <dgm:prSet presAssocID="{B0A00378-C569-4E86-B143-7013E1E1BECF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AC030EE7-689C-4D0E-9226-992ACFB56E84}" type="presOf" srcId="{0F73477A-77CD-481F-BF42-60FA2FE7D5A0}" destId="{EF43F6DD-60C4-4829-9D16-6BE8C419E049}" srcOrd="0" destOrd="0" presId="urn:microsoft.com/office/officeart/2005/8/layout/cycle6"/>
    <dgm:cxn modelId="{66B15F28-7603-4532-A751-064D1795289B}" srcId="{0F73477A-77CD-481F-BF42-60FA2FE7D5A0}" destId="{809FD9E4-E673-4BD8-A5BA-6B8772D35C0F}" srcOrd="1" destOrd="0" parTransId="{700F3659-B8FD-4530-8837-6F476EF906F2}" sibTransId="{CC5F3381-2EB5-4DD5-AD32-381D17AE3A65}"/>
    <dgm:cxn modelId="{8C8F5779-FDB7-4FDC-8D76-9F0B9FFF2E1A}" type="presOf" srcId="{B0A00378-C569-4E86-B143-7013E1E1BECF}" destId="{87DAF558-D0F5-4C9F-89A8-11FC4B2B4962}" srcOrd="0" destOrd="0" presId="urn:microsoft.com/office/officeart/2005/8/layout/cycle6"/>
    <dgm:cxn modelId="{1D7EABF7-0AE3-483D-8685-A14EFC05A6F9}" srcId="{0F73477A-77CD-481F-BF42-60FA2FE7D5A0}" destId="{0B9C00BE-507E-47E4-AE01-CBCFD4A22136}" srcOrd="3" destOrd="0" parTransId="{C338BE90-422B-47F6-9BB3-04F2CECC7070}" sibTransId="{4B2F547A-4408-4B8D-9EFE-08469FB10CBC}"/>
    <dgm:cxn modelId="{9B625F36-93E2-445F-8EBE-8C1A26D9D769}" srcId="{0F73477A-77CD-481F-BF42-60FA2FE7D5A0}" destId="{54D56CAC-9D18-4040-9CE7-FEEFA1D405A8}" srcOrd="4" destOrd="0" parTransId="{6BFD2AE9-3C03-4DEF-ABE8-35291C95D05D}" sibTransId="{E6474F1C-043E-4D1D-BB6C-AFD57E15855F}"/>
    <dgm:cxn modelId="{7BC29757-E04A-4C66-A31B-1F45F7250F07}" srcId="{0F73477A-77CD-481F-BF42-60FA2FE7D5A0}" destId="{7808FA62-9F5C-45D9-AA51-8C18E07EE20C}" srcOrd="5" destOrd="0" parTransId="{CC20312D-C975-424F-9733-A8A282BB5131}" sibTransId="{B0A00378-C569-4E86-B143-7013E1E1BECF}"/>
    <dgm:cxn modelId="{063669B6-C98E-4F68-8BBA-821E1BF87923}" type="presOf" srcId="{CC5F3381-2EB5-4DD5-AD32-381D17AE3A65}" destId="{C2D8391F-87A8-409D-B1A9-F3A011E1054F}" srcOrd="0" destOrd="0" presId="urn:microsoft.com/office/officeart/2005/8/layout/cycle6"/>
    <dgm:cxn modelId="{09151E3D-6D2F-4227-94D5-D4071C573C4E}" type="presOf" srcId="{7808FA62-9F5C-45D9-AA51-8C18E07EE20C}" destId="{FB76EC52-DFBB-4E44-8ACE-7FCD56B35076}" srcOrd="0" destOrd="0" presId="urn:microsoft.com/office/officeart/2005/8/layout/cycle6"/>
    <dgm:cxn modelId="{3FA47810-812D-4FAB-A37E-865EC57A4E3F}" type="presOf" srcId="{809FD9E4-E673-4BD8-A5BA-6B8772D35C0F}" destId="{68BDF063-A46E-46A9-A1A1-AD3012A5B35D}" srcOrd="0" destOrd="0" presId="urn:microsoft.com/office/officeart/2005/8/layout/cycle6"/>
    <dgm:cxn modelId="{526901A7-1BE8-4B3D-80DF-8A7D2F045661}" type="presOf" srcId="{C4DA412C-C908-4A19-AB74-F7C620976955}" destId="{A80D084A-2659-4BE7-A7AE-A2768AD9BC66}" srcOrd="0" destOrd="0" presId="urn:microsoft.com/office/officeart/2005/8/layout/cycle6"/>
    <dgm:cxn modelId="{146C985C-E176-4977-801C-B03C7E580C19}" type="presOf" srcId="{4B2F547A-4408-4B8D-9EFE-08469FB10CBC}" destId="{E1EB82E6-7592-497F-808E-FD0BDCBE27A2}" srcOrd="0" destOrd="0" presId="urn:microsoft.com/office/officeart/2005/8/layout/cycle6"/>
    <dgm:cxn modelId="{E56D16FF-0BB1-4235-AD53-AC5A7B177B11}" type="presOf" srcId="{54D56CAC-9D18-4040-9CE7-FEEFA1D405A8}" destId="{7C01756E-2FBC-48DE-9CDF-9A349E2721C5}" srcOrd="0" destOrd="0" presId="urn:microsoft.com/office/officeart/2005/8/layout/cycle6"/>
    <dgm:cxn modelId="{B0315DD6-6707-4F14-BF05-DF1E34B5CAAB}" type="presOf" srcId="{0B9C00BE-507E-47E4-AE01-CBCFD4A22136}" destId="{B6D7C2B1-321E-4724-A3AC-0934D7E76898}" srcOrd="0" destOrd="0" presId="urn:microsoft.com/office/officeart/2005/8/layout/cycle6"/>
    <dgm:cxn modelId="{A87E96D9-6232-45FA-BC8E-2D93F64F5B3D}" srcId="{0F73477A-77CD-481F-BF42-60FA2FE7D5A0}" destId="{962470F2-AA53-471A-8B52-FC8D3FD75A0E}" srcOrd="0" destOrd="0" parTransId="{2A45CC29-7EF4-431A-B175-1C7E83C59F00}" sibTransId="{C4DA412C-C908-4A19-AB74-F7C620976955}"/>
    <dgm:cxn modelId="{8F476B23-5BD1-4DA3-A623-3B41D2CA0B3A}" type="presOf" srcId="{4B3FCB49-1ADC-46CD-B6B9-3145A0A7B4C9}" destId="{DC6CE5A1-4E0F-43A1-BB94-BB002FE81F77}" srcOrd="0" destOrd="0" presId="urn:microsoft.com/office/officeart/2005/8/layout/cycle6"/>
    <dgm:cxn modelId="{7AF22957-B749-41B2-BE24-3DF7F5ABB6DE}" srcId="{0F73477A-77CD-481F-BF42-60FA2FE7D5A0}" destId="{4B3FCB49-1ADC-46CD-B6B9-3145A0A7B4C9}" srcOrd="2" destOrd="0" parTransId="{C61E3221-201B-4CA1-AE5F-5064F210CE85}" sibTransId="{8E2495E1-7D70-47AD-AD2A-C52A48047DE8}"/>
    <dgm:cxn modelId="{927DF047-FDD4-4E8F-BABC-F0C1E612219B}" type="presOf" srcId="{962470F2-AA53-471A-8B52-FC8D3FD75A0E}" destId="{A9E00345-F2B4-45E5-BD60-71101089BBD2}" srcOrd="0" destOrd="0" presId="urn:microsoft.com/office/officeart/2005/8/layout/cycle6"/>
    <dgm:cxn modelId="{2F341E8C-B4E5-4F82-8CE6-154A615DD140}" type="presOf" srcId="{8E2495E1-7D70-47AD-AD2A-C52A48047DE8}" destId="{BF83C993-A28A-4EDF-896B-9777D4F99D63}" srcOrd="0" destOrd="0" presId="urn:microsoft.com/office/officeart/2005/8/layout/cycle6"/>
    <dgm:cxn modelId="{067C9F7E-A75B-4DC5-9B94-28C468F2C116}" type="presOf" srcId="{E6474F1C-043E-4D1D-BB6C-AFD57E15855F}" destId="{416102B5-B437-4411-9D5D-3A068E0CAC1B}" srcOrd="0" destOrd="0" presId="urn:microsoft.com/office/officeart/2005/8/layout/cycle6"/>
    <dgm:cxn modelId="{B8B996E9-0826-4562-88C8-961BB43B4AE6}" type="presParOf" srcId="{EF43F6DD-60C4-4829-9D16-6BE8C419E049}" destId="{A9E00345-F2B4-45E5-BD60-71101089BBD2}" srcOrd="0" destOrd="0" presId="urn:microsoft.com/office/officeart/2005/8/layout/cycle6"/>
    <dgm:cxn modelId="{24F07382-5EAB-4EA1-A02F-721595149F8D}" type="presParOf" srcId="{EF43F6DD-60C4-4829-9D16-6BE8C419E049}" destId="{4E52BAAC-FADA-4013-8BAC-095F8188FD0B}" srcOrd="1" destOrd="0" presId="urn:microsoft.com/office/officeart/2005/8/layout/cycle6"/>
    <dgm:cxn modelId="{C1775B89-08F4-43EC-9E15-A6336F1B9BF6}" type="presParOf" srcId="{EF43F6DD-60C4-4829-9D16-6BE8C419E049}" destId="{A80D084A-2659-4BE7-A7AE-A2768AD9BC66}" srcOrd="2" destOrd="0" presId="urn:microsoft.com/office/officeart/2005/8/layout/cycle6"/>
    <dgm:cxn modelId="{B175A2C9-B6C4-4025-9B3E-F3920351CAC0}" type="presParOf" srcId="{EF43F6DD-60C4-4829-9D16-6BE8C419E049}" destId="{68BDF063-A46E-46A9-A1A1-AD3012A5B35D}" srcOrd="3" destOrd="0" presId="urn:microsoft.com/office/officeart/2005/8/layout/cycle6"/>
    <dgm:cxn modelId="{E4DF8DC4-DF4D-4EE2-98B9-E1E9DB44074A}" type="presParOf" srcId="{EF43F6DD-60C4-4829-9D16-6BE8C419E049}" destId="{D7E22FEE-108A-4774-8413-8AF1D8440D64}" srcOrd="4" destOrd="0" presId="urn:microsoft.com/office/officeart/2005/8/layout/cycle6"/>
    <dgm:cxn modelId="{13644863-E962-4889-8AB4-35671D0EDD11}" type="presParOf" srcId="{EF43F6DD-60C4-4829-9D16-6BE8C419E049}" destId="{C2D8391F-87A8-409D-B1A9-F3A011E1054F}" srcOrd="5" destOrd="0" presId="urn:microsoft.com/office/officeart/2005/8/layout/cycle6"/>
    <dgm:cxn modelId="{3744DA57-46B1-413F-8E38-6BA0647D3D6B}" type="presParOf" srcId="{EF43F6DD-60C4-4829-9D16-6BE8C419E049}" destId="{DC6CE5A1-4E0F-43A1-BB94-BB002FE81F77}" srcOrd="6" destOrd="0" presId="urn:microsoft.com/office/officeart/2005/8/layout/cycle6"/>
    <dgm:cxn modelId="{5D2044B2-731B-4022-BF0B-1B5CEC93EA05}" type="presParOf" srcId="{EF43F6DD-60C4-4829-9D16-6BE8C419E049}" destId="{2988572F-91C6-494F-97B0-56B31F48CC5B}" srcOrd="7" destOrd="0" presId="urn:microsoft.com/office/officeart/2005/8/layout/cycle6"/>
    <dgm:cxn modelId="{205B92F3-3AC1-4C82-BE48-54C8F4E26BFB}" type="presParOf" srcId="{EF43F6DD-60C4-4829-9D16-6BE8C419E049}" destId="{BF83C993-A28A-4EDF-896B-9777D4F99D63}" srcOrd="8" destOrd="0" presId="urn:microsoft.com/office/officeart/2005/8/layout/cycle6"/>
    <dgm:cxn modelId="{F2EA62B7-83C8-490B-ABA1-D9E56428DF85}" type="presParOf" srcId="{EF43F6DD-60C4-4829-9D16-6BE8C419E049}" destId="{B6D7C2B1-321E-4724-A3AC-0934D7E76898}" srcOrd="9" destOrd="0" presId="urn:microsoft.com/office/officeart/2005/8/layout/cycle6"/>
    <dgm:cxn modelId="{F9B8D0C8-F6CA-4F3E-9312-B37976A3181A}" type="presParOf" srcId="{EF43F6DD-60C4-4829-9D16-6BE8C419E049}" destId="{00A1EE50-617E-4C30-909D-BA7EBC9DAB73}" srcOrd="10" destOrd="0" presId="urn:microsoft.com/office/officeart/2005/8/layout/cycle6"/>
    <dgm:cxn modelId="{9F66D906-1440-4859-9862-4EB828ECB2F9}" type="presParOf" srcId="{EF43F6DD-60C4-4829-9D16-6BE8C419E049}" destId="{E1EB82E6-7592-497F-808E-FD0BDCBE27A2}" srcOrd="11" destOrd="0" presId="urn:microsoft.com/office/officeart/2005/8/layout/cycle6"/>
    <dgm:cxn modelId="{86BF6D7A-BDBB-4964-A765-972AF4929233}" type="presParOf" srcId="{EF43F6DD-60C4-4829-9D16-6BE8C419E049}" destId="{7C01756E-2FBC-48DE-9CDF-9A349E2721C5}" srcOrd="12" destOrd="0" presId="urn:microsoft.com/office/officeart/2005/8/layout/cycle6"/>
    <dgm:cxn modelId="{2946D84D-8C96-407A-BEDE-6C9FEF810442}" type="presParOf" srcId="{EF43F6DD-60C4-4829-9D16-6BE8C419E049}" destId="{6E6DBF1F-AAD1-4DBA-B934-4DB343EFC5E1}" srcOrd="13" destOrd="0" presId="urn:microsoft.com/office/officeart/2005/8/layout/cycle6"/>
    <dgm:cxn modelId="{CD859AC6-24D6-447E-8E6C-5890A8654A61}" type="presParOf" srcId="{EF43F6DD-60C4-4829-9D16-6BE8C419E049}" destId="{416102B5-B437-4411-9D5D-3A068E0CAC1B}" srcOrd="14" destOrd="0" presId="urn:microsoft.com/office/officeart/2005/8/layout/cycle6"/>
    <dgm:cxn modelId="{6D78456C-FADD-4D04-9B1D-9E9F8FB9CF6B}" type="presParOf" srcId="{EF43F6DD-60C4-4829-9D16-6BE8C419E049}" destId="{FB76EC52-DFBB-4E44-8ACE-7FCD56B35076}" srcOrd="15" destOrd="0" presId="urn:microsoft.com/office/officeart/2005/8/layout/cycle6"/>
    <dgm:cxn modelId="{5386FEAC-5329-4DF1-9E72-F054CD4EB7A9}" type="presParOf" srcId="{EF43F6DD-60C4-4829-9D16-6BE8C419E049}" destId="{1C6F1AB5-6FA0-4FE9-884E-73F53DD477E3}" srcOrd="16" destOrd="0" presId="urn:microsoft.com/office/officeart/2005/8/layout/cycle6"/>
    <dgm:cxn modelId="{C903A531-FB78-49B0-A6E6-77475551E8ED}" type="presParOf" srcId="{EF43F6DD-60C4-4829-9D16-6BE8C419E049}" destId="{87DAF558-D0F5-4C9F-89A8-11FC4B2B496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00345-F2B4-45E5-BD60-71101089BBD2}">
      <dsp:nvSpPr>
        <dsp:cNvPr id="0" name=""/>
        <dsp:cNvSpPr/>
      </dsp:nvSpPr>
      <dsp:spPr>
        <a:xfrm>
          <a:off x="3529684" y="271466"/>
          <a:ext cx="3638592" cy="2242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перевод работника на должность, предусматривающую выполнение функциональных обязанностей, не связанных с конфликтом интересов;</a:t>
          </a:r>
          <a:endParaRPr lang="ru-RU" sz="1700" kern="1200" dirty="0"/>
        </a:p>
      </dsp:txBody>
      <dsp:txXfrm>
        <a:off x="3639132" y="380914"/>
        <a:ext cx="3419696" cy="2023152"/>
      </dsp:txXfrm>
    </dsp:sp>
    <dsp:sp modelId="{A80D084A-2659-4BE7-A7AE-A2768AD9BC66}">
      <dsp:nvSpPr>
        <dsp:cNvPr id="0" name=""/>
        <dsp:cNvSpPr/>
      </dsp:nvSpPr>
      <dsp:spPr>
        <a:xfrm>
          <a:off x="4975762" y="1446943"/>
          <a:ext cx="4340095" cy="4340095"/>
        </a:xfrm>
        <a:custGeom>
          <a:avLst/>
          <a:gdLst/>
          <a:ahLst/>
          <a:cxnLst/>
          <a:rect l="0" t="0" r="0" b="0"/>
          <a:pathLst>
            <a:path>
              <a:moveTo>
                <a:pt x="2193366" y="125"/>
              </a:moveTo>
              <a:arcTo wR="2170047" hR="2170047" stAng="16236941" swAng="13228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DF063-A46E-46A9-A1A1-AD3012A5B35D}">
      <dsp:nvSpPr>
        <dsp:cNvPr id="0" name=""/>
        <dsp:cNvSpPr/>
      </dsp:nvSpPr>
      <dsp:spPr>
        <a:xfrm>
          <a:off x="7253440" y="406791"/>
          <a:ext cx="3383021" cy="218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ограничение доступа работника к конкретной информации, которая может затрагивать личные интересы работника;</a:t>
          </a:r>
          <a:endParaRPr lang="ru-RU" sz="1700" kern="1200" dirty="0"/>
        </a:p>
      </dsp:txBody>
      <dsp:txXfrm>
        <a:off x="7360206" y="513557"/>
        <a:ext cx="3169489" cy="1973586"/>
      </dsp:txXfrm>
    </dsp:sp>
    <dsp:sp modelId="{C2D8391F-87A8-409D-B1A9-F3A011E1054F}">
      <dsp:nvSpPr>
        <dsp:cNvPr id="0" name=""/>
        <dsp:cNvSpPr/>
      </dsp:nvSpPr>
      <dsp:spPr>
        <a:xfrm>
          <a:off x="4810536" y="382308"/>
          <a:ext cx="4340095" cy="4340095"/>
        </a:xfrm>
        <a:custGeom>
          <a:avLst/>
          <a:gdLst/>
          <a:ahLst/>
          <a:cxnLst/>
          <a:rect l="0" t="0" r="0" b="0"/>
          <a:pathLst>
            <a:path>
              <a:moveTo>
                <a:pt x="4339649" y="2214034"/>
              </a:moveTo>
              <a:arcTo wR="2170047" hR="2170047" stAng="69688" swAng="37790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CE5A1-4E0F-43A1-BB94-BB002FE81F77}">
      <dsp:nvSpPr>
        <dsp:cNvPr id="0" name=""/>
        <dsp:cNvSpPr/>
      </dsp:nvSpPr>
      <dsp:spPr>
        <a:xfrm>
          <a:off x="6665853" y="2836506"/>
          <a:ext cx="4521518" cy="2275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добровольный отказ работника Учреждения или его отстранение (постоянное или временное) от участия в обсуждении и процессе принятия решений по вопросам, которые находятся или могут оказаться под влиянием конфликта интересов;</a:t>
          </a:r>
          <a:endParaRPr lang="ru-RU" sz="1700" kern="1200" dirty="0"/>
        </a:p>
      </dsp:txBody>
      <dsp:txXfrm>
        <a:off x="6776957" y="2947610"/>
        <a:ext cx="4299310" cy="2053765"/>
      </dsp:txXfrm>
    </dsp:sp>
    <dsp:sp modelId="{BF83C993-A28A-4EDF-896B-9777D4F99D63}">
      <dsp:nvSpPr>
        <dsp:cNvPr id="0" name=""/>
        <dsp:cNvSpPr/>
      </dsp:nvSpPr>
      <dsp:spPr>
        <a:xfrm>
          <a:off x="4683180" y="-607567"/>
          <a:ext cx="4340095" cy="4340095"/>
        </a:xfrm>
        <a:custGeom>
          <a:avLst/>
          <a:gdLst/>
          <a:ahLst/>
          <a:cxnLst/>
          <a:rect l="0" t="0" r="0" b="0"/>
          <a:pathLst>
            <a:path>
              <a:moveTo>
                <a:pt x="1981648" y="4331901"/>
              </a:moveTo>
              <a:arcTo wR="2170047" hR="2170047" stAng="5698835" swAng="15976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7C2B1-321E-4724-A3AC-0934D7E76898}">
      <dsp:nvSpPr>
        <dsp:cNvPr id="0" name=""/>
        <dsp:cNvSpPr/>
      </dsp:nvSpPr>
      <dsp:spPr>
        <a:xfrm>
          <a:off x="3937421" y="2667249"/>
          <a:ext cx="2626154" cy="1801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увольнение работника из организации по инициативе работника.</a:t>
          </a:r>
          <a:endParaRPr lang="ru-RU" sz="1700" kern="1200" dirty="0"/>
        </a:p>
      </dsp:txBody>
      <dsp:txXfrm>
        <a:off x="4025350" y="2755178"/>
        <a:ext cx="2450296" cy="1625376"/>
      </dsp:txXfrm>
    </dsp:sp>
    <dsp:sp modelId="{E1EB82E6-7592-497F-808E-FD0BDCBE27A2}">
      <dsp:nvSpPr>
        <dsp:cNvPr id="0" name=""/>
        <dsp:cNvSpPr/>
      </dsp:nvSpPr>
      <dsp:spPr>
        <a:xfrm>
          <a:off x="1637090" y="-707056"/>
          <a:ext cx="4340095" cy="4340095"/>
        </a:xfrm>
        <a:custGeom>
          <a:avLst/>
          <a:gdLst/>
          <a:ahLst/>
          <a:cxnLst/>
          <a:rect l="0" t="0" r="0" b="0"/>
          <a:pathLst>
            <a:path>
              <a:moveTo>
                <a:pt x="2299748" y="4336216"/>
              </a:moveTo>
              <a:arcTo wR="2170047" hR="2170047" stAng="5194409" swAng="9066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1756E-2FBC-48DE-9CDF-9A349E2721C5}">
      <dsp:nvSpPr>
        <dsp:cNvPr id="0" name=""/>
        <dsp:cNvSpPr/>
      </dsp:nvSpPr>
      <dsp:spPr>
        <a:xfrm>
          <a:off x="336394" y="2414329"/>
          <a:ext cx="3542696" cy="2600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отказ работника от своего личного интереса, порождающего конфликт с интересами организации;</a:t>
          </a:r>
          <a:endParaRPr lang="ru-RU" sz="1700" kern="1200" dirty="0"/>
        </a:p>
      </dsp:txBody>
      <dsp:txXfrm>
        <a:off x="463330" y="2541265"/>
        <a:ext cx="3288824" cy="2346434"/>
      </dsp:txXfrm>
    </dsp:sp>
    <dsp:sp modelId="{416102B5-B437-4411-9D5D-3A068E0CAC1B}">
      <dsp:nvSpPr>
        <dsp:cNvPr id="0" name=""/>
        <dsp:cNvSpPr/>
      </dsp:nvSpPr>
      <dsp:spPr>
        <a:xfrm>
          <a:off x="252347" y="-1880334"/>
          <a:ext cx="4340095" cy="4340095"/>
        </a:xfrm>
        <a:custGeom>
          <a:avLst/>
          <a:gdLst/>
          <a:ahLst/>
          <a:cxnLst/>
          <a:rect l="0" t="0" r="0" b="0"/>
          <a:pathLst>
            <a:path>
              <a:moveTo>
                <a:pt x="1722639" y="4293472"/>
              </a:moveTo>
              <a:arcTo wR="2170047" hR="2170047" stAng="6113895" swAng="90577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6EC52-DFBB-4E44-8ACE-7FCD56B35076}">
      <dsp:nvSpPr>
        <dsp:cNvPr id="0" name=""/>
        <dsp:cNvSpPr/>
      </dsp:nvSpPr>
      <dsp:spPr>
        <a:xfrm>
          <a:off x="91474" y="127895"/>
          <a:ext cx="3260710" cy="2092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пересмотр и изменение функциональных обязанностей работника;</a:t>
          </a:r>
          <a:endParaRPr lang="ru-RU" sz="1700" kern="1200" dirty="0"/>
        </a:p>
      </dsp:txBody>
      <dsp:txXfrm>
        <a:off x="193636" y="230057"/>
        <a:ext cx="3056386" cy="1888468"/>
      </dsp:txXfrm>
    </dsp:sp>
    <dsp:sp modelId="{87DAF558-D0F5-4C9F-89A8-11FC4B2B4962}">
      <dsp:nvSpPr>
        <dsp:cNvPr id="0" name=""/>
        <dsp:cNvSpPr/>
      </dsp:nvSpPr>
      <dsp:spPr>
        <a:xfrm>
          <a:off x="1140688" y="1271973"/>
          <a:ext cx="4340095" cy="4340095"/>
        </a:xfrm>
        <a:custGeom>
          <a:avLst/>
          <a:gdLst/>
          <a:ahLst/>
          <a:cxnLst/>
          <a:rect l="0" t="0" r="0" b="0"/>
          <a:pathLst>
            <a:path>
              <a:moveTo>
                <a:pt x="2213274" y="430"/>
              </a:moveTo>
              <a:arcTo wR="2170047" hR="2170047" stAng="16268484" swAng="27614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2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808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9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283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2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80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4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5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4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48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2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6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2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A3C7-A64A-4648-A097-8861F3ECCA4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141D79-2306-427F-B4BA-A7C8823A30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3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22170" y="1122364"/>
            <a:ext cx="7445829" cy="1170894"/>
          </a:xfrm>
        </p:spPr>
        <p:txBody>
          <a:bodyPr/>
          <a:lstStyle/>
          <a:p>
            <a:r>
              <a:rPr lang="ru-RU" b="1" dirty="0" smtClean="0"/>
              <a:t>          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2709" y="1418253"/>
            <a:ext cx="6997959" cy="4982547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/>
              <a:t>Положение о конфликте интересов </a:t>
            </a:r>
          </a:p>
          <a:p>
            <a:pPr algn="ctr"/>
            <a:r>
              <a:rPr lang="ru-RU" sz="4300" b="1" dirty="0" smtClean="0"/>
              <a:t>МАУ ПРСМ «Наше время»</a:t>
            </a:r>
          </a:p>
          <a:p>
            <a:pPr algn="ctr"/>
            <a:r>
              <a:rPr lang="ru-RU" sz="3500" b="1" dirty="0" smtClean="0"/>
              <a:t>(основные понятия и алгоритмы)</a:t>
            </a:r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162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527" y="690464"/>
            <a:ext cx="7203232" cy="1138335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 интересов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8694" y="1462768"/>
            <a:ext cx="7483151" cy="492351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ситуация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при которой </a:t>
            </a:r>
            <a:r>
              <a:rPr lang="ru-RU" sz="2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личная заинтересованность 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(прямая или косвенная) работника (представителя Учреждения) </a:t>
            </a:r>
            <a:r>
              <a:rPr lang="ru-RU" sz="2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влияет или может повлиять на надлежащее исполнение им должностных (трудовых) обязанностей 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при которой возникает или может </a:t>
            </a:r>
            <a:r>
              <a:rPr lang="ru-RU" sz="2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возникнуть противоречие между личной заинтересованностью работника (представителя Учреждения) и правами и законными интересами Учреждения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способное привести к причинению вреда правам и законным интересам, имуществу и (или) деловой репутации Учреждения, работником (представителем Учреждения) которого он является.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128089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заинтересованность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5576" y="1905000"/>
            <a:ext cx="10049036" cy="400622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заинтересованность работника, связанная с возможностью получения Работником при исполнении должностных обязанностей </a:t>
            </a:r>
            <a:r>
              <a:rPr lang="ru-RU" sz="2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доходов в виде денег, ценностей, иного имущества или услуг имущественного характера, иных имущественных прав для себя или третьих лиц 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том числе для лиц, состоящих с работником в близком родстве или свойстве (родителям, супругам, детям, братьям, сестрам, а также братьям, сестрам, родителям, детям супругов и супругам детей), а также стремление извлечь выгоду неимущественного характера, </a:t>
            </a:r>
            <a:r>
              <a:rPr lang="ru-RU" sz="2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обусловленное различными побуждениями: карьеризм, протекционизм, семейственность, желание скрыть свою некомпетентность, избежать дисциплинарной ответственности за допущенные нарушения и ошибки в работе, получить поддержку влиятельных лиц и другими.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15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0196" y="0"/>
            <a:ext cx="8743604" cy="144501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/>
              <a:t>Во избежание возникновения конфликта интересов при </a:t>
            </a:r>
            <a:r>
              <a:rPr lang="ru-RU" sz="3100" b="1" dirty="0"/>
              <a:t>принятии решений по деловым вопросам и выполнении своих должностных обязанностей </a:t>
            </a:r>
            <a:r>
              <a:rPr lang="ru-RU" sz="3100" b="1" dirty="0" smtClean="0">
                <a:solidFill>
                  <a:schemeClr val="accent1"/>
                </a:solidFill>
              </a:rPr>
              <a:t>работник </a:t>
            </a:r>
            <a:r>
              <a:rPr lang="ru-RU" sz="3100" b="1" dirty="0">
                <a:solidFill>
                  <a:schemeClr val="accent1"/>
                </a:solidFill>
              </a:rPr>
              <a:t>организации обязан: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56587"/>
            <a:ext cx="10515600" cy="35782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руководствоваться </a:t>
            </a:r>
            <a:r>
              <a:rPr lang="ru-RU" sz="3400" b="1" dirty="0">
                <a:solidFill>
                  <a:schemeClr val="tx1"/>
                </a:solidFill>
              </a:rPr>
              <a:t>интересами организации без учета своих личных интересов, интересов своих родственников и друзей</a:t>
            </a:r>
            <a:r>
              <a:rPr lang="ru-RU" sz="3400" b="1" dirty="0" smtClean="0">
                <a:solidFill>
                  <a:schemeClr val="tx1"/>
                </a:solidFill>
              </a:rPr>
              <a:t>;</a:t>
            </a:r>
            <a:endParaRPr lang="ru-RU" sz="3400" b="1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tx1"/>
                </a:solidFill>
              </a:rPr>
              <a:t>избегать </a:t>
            </a:r>
            <a:r>
              <a:rPr lang="ru-RU" sz="3400" b="1" dirty="0">
                <a:solidFill>
                  <a:schemeClr val="tx1"/>
                </a:solidFill>
              </a:rPr>
              <a:t>ситуаций и обстоятельств, которые могут привести к конфликту интересов;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tx1"/>
                </a:solidFill>
              </a:rPr>
              <a:t>раскрывать </a:t>
            </a:r>
            <a:r>
              <a:rPr lang="ru-RU" sz="3400" b="1" dirty="0">
                <a:solidFill>
                  <a:schemeClr val="tx1"/>
                </a:solidFill>
              </a:rPr>
              <a:t>возникший (реальный) или потенциальный конфликт интересов;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chemeClr val="tx1"/>
                </a:solidFill>
              </a:rPr>
              <a:t>содействовать </a:t>
            </a:r>
            <a:r>
              <a:rPr lang="ru-RU" sz="3400" b="1" dirty="0">
                <a:solidFill>
                  <a:schemeClr val="tx1"/>
                </a:solidFill>
              </a:rPr>
              <a:t>урегулированию возникшего конфликта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05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Порядок раскрытия конфликта интересов работником Учреждения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65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3853"/>
            <a:ext cx="8915400" cy="540736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Работник предоставляет своему непосредственному руководителю (начальнику/заведующему подразделения) уведомление о возникшем конфликте интересов или возможности его возникновения по форме согласно </a:t>
            </a: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приложению 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 Положению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конфликте интересов работников МАУ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ПРСМ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«Наше время» (утв. Приказом №85 от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07.06.2022г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Начальник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подразделения (непосредственный руководитель работника) передает под роспись уведомление о возникшем конфликте интересов или возможности его возникновения в отдел кадров Учреждения и уведомляет лицо, ответственное за противодействие коррупции в Учреждении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предоставлении указанного уведомления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Менеджер по персоналу регистрирует уведомление о возникшем конфликте интересов или возможности его возникновения в специальном журнале, который хранится в отделе кадров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421746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90465"/>
            <a:ext cx="8915400" cy="5915608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 Лицо, ответственное за противодействие коррупции в Учреждении инициирует проведение заседания Комиссии по соблюдению требований к служебному поведению и урегулированию конфликта интересов в составе: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лицо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ответственное за противодействие коррупции в Учреждении; юрисконсульт I категории планово-договорного отдела; руководитель структурного подразделения, в составе которого возник или может возникнуть конфликт интересов или иной непосредственный руководитель работника Учреждения; менеджер по персоналу; главный бухгалтер (состав комиссии утверждается приказом директора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Работник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может участвовать в заседании Комиссии по собственному желанию, о чем указывает в уведомлении о возникшем конфликте интересов или возможности его возникновения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Учреждение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берет на себя обязательство конфиденциального рассмотрения представленных сведений и урегулирования конфликта интересов.</a:t>
            </a:r>
          </a:p>
          <a:p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1674812" y="3993502"/>
            <a:ext cx="914400" cy="95172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812" y="5290974"/>
            <a:ext cx="932769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5" y="-317241"/>
            <a:ext cx="9769118" cy="1362271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случае если конфликт интересов имеет место или может возникнуть, то могут быть использованы в том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числе, но не ограничиваясь,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способы его урегулирования: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718057"/>
              </p:ext>
            </p:extLst>
          </p:nvPr>
        </p:nvGraphicFramePr>
        <p:xfrm>
          <a:off x="485192" y="1306285"/>
          <a:ext cx="11187372" cy="526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1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765110"/>
            <a:ext cx="8911687" cy="1139890"/>
          </a:xfrm>
        </p:spPr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Что указать в уведомлении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Обстоятельства, являющиеся основанием возникновения личной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заинтересованности</a:t>
            </a: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Должностные (служебные) обязанности, на исполнение которых влияет или может повлиять личная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заинтересованность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Предлагаемые меры по предотвращению или урегулированию конфликта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интересов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Указание на намерение лично присутствовать/отсутствовать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заседании комиссии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соблюдению требований к служебному поведению и урегулированию конфликта интересов </a:t>
            </a:r>
            <a:r>
              <a:rPr lang="ru-RU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рассмотрении уведомления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10713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637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  </vt:lpstr>
      <vt:lpstr>Конфликт интересов </vt:lpstr>
      <vt:lpstr>Личная заинтересованность - </vt:lpstr>
      <vt:lpstr> Во избежание возникновения конфликта интересов при принятии решений по деловым вопросам и выполнении своих должностных обязанностей работник организации обязан: </vt:lpstr>
      <vt:lpstr>Презентация PowerPoint</vt:lpstr>
      <vt:lpstr>Презентация PowerPoint</vt:lpstr>
      <vt:lpstr>Презентация PowerPoint</vt:lpstr>
      <vt:lpstr> В случае если конфликт интересов имеет место или может возникнуть, то могут быть использованы в том числе, но не ограничиваясь, следующие способы его урегулирования:</vt:lpstr>
      <vt:lpstr>Что указать в уведомлении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</dc:title>
  <dc:creator>User</dc:creator>
  <cp:lastModifiedBy>User</cp:lastModifiedBy>
  <cp:revision>11</cp:revision>
  <dcterms:created xsi:type="dcterms:W3CDTF">2022-07-06T13:21:13Z</dcterms:created>
  <dcterms:modified xsi:type="dcterms:W3CDTF">2024-06-18T04:52:03Z</dcterms:modified>
</cp:coreProperties>
</file>